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68" r:id="rId4"/>
    <p:sldId id="269" r:id="rId5"/>
    <p:sldId id="270" r:id="rId6"/>
    <p:sldId id="258" r:id="rId7"/>
    <p:sldId id="259" r:id="rId8"/>
    <p:sldId id="260" r:id="rId9"/>
    <p:sldId id="261" r:id="rId10"/>
    <p:sldId id="262" r:id="rId11"/>
    <p:sldId id="263" r:id="rId12"/>
    <p:sldId id="267" r:id="rId13"/>
    <p:sldId id="264" r:id="rId14"/>
    <p:sldId id="266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7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723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77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045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25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128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59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40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06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078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10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94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0915A1DB-AB37-4062-A0BE-C4150BB90B38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AC73DEB4-6261-4CA3-B742-4AF272D7A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94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5771" y="1760991"/>
            <a:ext cx="8723086" cy="331900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ТИФЛОПЕДАГОГИЧЕСКИЕ ТРЕБОВАНИЯ К ДИДАКТИЧЕСКОМУ МАТЕРИАЛУ</a:t>
            </a:r>
            <a:endParaRPr lang="ru-RU" sz="4800" b="1" dirty="0">
              <a:ln>
                <a:solidFill>
                  <a:schemeClr val="accent1">
                    <a:lumMod val="7500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191577" y="539665"/>
            <a:ext cx="3575050" cy="795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eaLnBrk="1" hangingPunct="1">
              <a:lnSpc>
                <a:spcPct val="93000"/>
              </a:lnSpc>
              <a:buClrTx/>
              <a:buFontTx/>
              <a:buNone/>
            </a:pPr>
            <a:r>
              <a:rPr lang="ru-RU" b="1" dirty="0" err="1">
                <a:ln>
                  <a:solidFill>
                    <a:schemeClr val="bg1"/>
                  </a:solidFill>
                </a:ln>
                <a:latin typeface="Arial" charset="0"/>
              </a:rPr>
              <a:t>Н.Ю.Кузина</a:t>
            </a:r>
            <a:r>
              <a:rPr lang="en-US" b="1" dirty="0">
                <a:ln>
                  <a:solidFill>
                    <a:schemeClr val="bg1"/>
                  </a:solidFill>
                </a:ln>
                <a:latin typeface="Arial" charset="0"/>
              </a:rPr>
              <a:t>,</a:t>
            </a:r>
          </a:p>
          <a:p>
            <a:pPr eaLnBrk="1" hangingPunct="1">
              <a:lnSpc>
                <a:spcPct val="93000"/>
              </a:lnSpc>
              <a:buClrTx/>
              <a:buFontTx/>
              <a:buNone/>
            </a:pPr>
            <a:r>
              <a:rPr lang="ru-RU" b="1" dirty="0">
                <a:ln>
                  <a:solidFill>
                    <a:schemeClr val="bg1"/>
                  </a:solidFill>
                </a:ln>
                <a:latin typeface="Arial" charset="0"/>
              </a:rPr>
              <a:t>зам. директора по УВР</a:t>
            </a:r>
            <a:endParaRPr lang="en-US" b="1" dirty="0">
              <a:ln>
                <a:solidFill>
                  <a:schemeClr val="bg1"/>
                </a:solidFill>
              </a:ln>
              <a:latin typeface="Arial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236434" y="5747657"/>
            <a:ext cx="7312480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3600" b="1" dirty="0" smtClean="0">
                <a:ln>
                  <a:solidFill>
                    <a:schemeClr val="bg1"/>
                  </a:solidFill>
                </a:ln>
                <a:latin typeface="Arial" charset="0"/>
              </a:rPr>
              <a:t>Карточки для слабовидящих</a:t>
            </a:r>
            <a:endParaRPr lang="en-US" sz="3600" b="1" dirty="0">
              <a:ln>
                <a:solidFill>
                  <a:schemeClr val="bg1"/>
                </a:solidFill>
              </a:ln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8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Переносы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3633" y="766559"/>
            <a:ext cx="8502652" cy="77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Авто.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21943" y="894575"/>
            <a:ext cx="3730171" cy="3546531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174625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Очень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раздаточный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17715" y="1545640"/>
            <a:ext cx="4528457" cy="2231571"/>
            <a:chOff x="365576" y="1552056"/>
            <a:chExt cx="4528457" cy="223157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/>
            <a:srcRect l="252" r="64790" b="69494"/>
            <a:stretch/>
          </p:blipFill>
          <p:spPr>
            <a:xfrm>
              <a:off x="365576" y="1552056"/>
              <a:ext cx="4528457" cy="2231571"/>
            </a:xfrm>
            <a:prstGeom prst="rect">
              <a:avLst/>
            </a:prstGeom>
          </p:spPr>
        </p:pic>
        <p:sp>
          <p:nvSpPr>
            <p:cNvPr id="14" name="Овал 13"/>
            <p:cNvSpPr/>
            <p:nvPr/>
          </p:nvSpPr>
          <p:spPr>
            <a:xfrm>
              <a:off x="2130420" y="2496456"/>
              <a:ext cx="2209351" cy="391887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65576" y="4556292"/>
            <a:ext cx="8386538" cy="2068038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87313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Очень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</a:t>
            </a:r>
            <a:r>
              <a:rPr 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-деть раздаточный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мате-риал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 </a:t>
            </a:r>
            <a:r>
              <a:rPr 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-педагогом. </a:t>
            </a:r>
          </a:p>
        </p:txBody>
      </p:sp>
    </p:spTree>
    <p:extLst>
      <p:ext uri="{BB962C8B-B14F-4D97-AF65-F5344CB8AC3E}">
        <p14:creationId xmlns:p14="http://schemas.microsoft.com/office/powerpoint/2010/main" val="355851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Поля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0224" b="6598"/>
          <a:stretch/>
        </p:blipFill>
        <p:spPr>
          <a:xfrm>
            <a:off x="437237" y="1421737"/>
            <a:ext cx="4704477" cy="4985104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3633" y="766559"/>
            <a:ext cx="8502652" cy="77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Неширокие: 1,5-2-1,5-1,5.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210573" y="2218695"/>
            <a:ext cx="1053656" cy="32466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843314" y="2926973"/>
            <a:ext cx="3298400" cy="118056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05919" y="1791221"/>
            <a:ext cx="773336" cy="75214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5490" t="27133" r="14594" b="57589"/>
          <a:stretch/>
        </p:blipFill>
        <p:spPr>
          <a:xfrm>
            <a:off x="653143" y="4175201"/>
            <a:ext cx="8273142" cy="9941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5602" t="29713" r="15266" b="55010"/>
          <a:stretch/>
        </p:blipFill>
        <p:spPr>
          <a:xfrm>
            <a:off x="653143" y="5277272"/>
            <a:ext cx="8273142" cy="10324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9757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Списки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3633" y="688958"/>
            <a:ext cx="8502652" cy="142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917575" indent="-914400" algn="just" eaLnBrk="1" hangingPunct="1">
              <a:lnSpc>
                <a:spcPct val="93000"/>
              </a:lnSpc>
              <a:buClrTx/>
              <a:buAutoNum type="arabicPeriod"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Маркированные.</a:t>
            </a:r>
          </a:p>
          <a:p>
            <a:pPr marL="917575" indent="-914400" algn="just" eaLnBrk="1" hangingPunct="1">
              <a:lnSpc>
                <a:spcPct val="93000"/>
              </a:lnSpc>
              <a:buClrTx/>
              <a:buAutoNum type="arabicPeriod"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Нумерованные (авто).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5833" y="2109233"/>
            <a:ext cx="2856596" cy="313932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623888" algn="just" defTabSz="900113"/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Очень </a:t>
            </a:r>
            <a:r>
              <a:rPr lang="ru-RU" b="1" spc="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часто на уроках можно </a:t>
            </a: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видеть </a:t>
            </a:r>
            <a:r>
              <a:rPr lang="ru-RU" b="1" spc="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раздаточный </a:t>
            </a:r>
            <a:r>
              <a:rPr lang="ru-RU" b="1" spc="1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дидак-ти</a:t>
            </a:r>
            <a:r>
              <a:rPr lang="ru-RU" b="1" spc="-2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ческий</a:t>
            </a:r>
            <a:r>
              <a:rPr lang="ru-RU" b="1" spc="-2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spc="-2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материал, </a:t>
            </a:r>
            <a:r>
              <a:rPr lang="ru-RU" b="1" spc="-2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ко-</a:t>
            </a:r>
            <a:r>
              <a:rPr lang="ru-RU" b="1" spc="-2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торый</a:t>
            </a:r>
            <a:r>
              <a:rPr lang="ru-RU" b="1" spc="-2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spc="-2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готовится </a:t>
            </a:r>
            <a:r>
              <a:rPr lang="ru-RU" b="1" spc="-2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</a:t>
            </a:r>
            <a:r>
              <a:rPr lang="ru-RU" b="1" spc="-2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-мим тифлопедагогом: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рисунки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чертежи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схемы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диаграммы </a:t>
            </a:r>
          </a:p>
          <a:p>
            <a:pPr algn="just"/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b="1" spc="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т.д.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59233" y="3169305"/>
            <a:ext cx="2856596" cy="313932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536575" algn="just"/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Очень </a:t>
            </a:r>
            <a:r>
              <a:rPr lang="ru-RU" b="1" spc="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часто на уроках можно </a:t>
            </a: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видеть </a:t>
            </a:r>
            <a:r>
              <a:rPr lang="ru-RU" b="1" spc="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раздаточный </a:t>
            </a:r>
            <a:r>
              <a:rPr lang="ru-RU" b="1" spc="1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дидак-ти</a:t>
            </a:r>
            <a:r>
              <a:rPr lang="ru-RU" b="1" spc="-2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ческий</a:t>
            </a:r>
            <a:r>
              <a:rPr lang="ru-RU" b="1" spc="-2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spc="-2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материал, </a:t>
            </a:r>
            <a:r>
              <a:rPr lang="ru-RU" b="1" spc="-2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ко-</a:t>
            </a:r>
            <a:r>
              <a:rPr lang="ru-RU" b="1" spc="-2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торый</a:t>
            </a:r>
            <a:r>
              <a:rPr lang="ru-RU" b="1" spc="-2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spc="-2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готовится </a:t>
            </a:r>
            <a:r>
              <a:rPr lang="ru-RU" b="1" spc="-2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</a:t>
            </a:r>
            <a:r>
              <a:rPr lang="ru-RU" b="1" spc="-2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-мим тифлопедагогом: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рисунки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чертежи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схемы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диаграммы </a:t>
            </a:r>
          </a:p>
          <a:p>
            <a:pPr algn="just"/>
            <a:r>
              <a:rPr lang="ru-RU" b="1" spc="1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b="1" spc="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т.д.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3754" r="42605" b="16319"/>
          <a:stretch/>
        </p:blipFill>
        <p:spPr>
          <a:xfrm>
            <a:off x="309791" y="2109233"/>
            <a:ext cx="2259238" cy="4515801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65576" y="2268742"/>
            <a:ext cx="773336" cy="75214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43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686" t="25942" r="21205" b="33184"/>
          <a:stretch/>
        </p:blipFill>
        <p:spPr>
          <a:xfrm>
            <a:off x="385408" y="2656115"/>
            <a:ext cx="8482820" cy="3686628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Дополнительная информация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65576" y="1166896"/>
            <a:ext cx="8502652" cy="77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1. Записать задание.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85408" y="3047999"/>
            <a:ext cx="8148992" cy="75474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93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Дополнительная информация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65576" y="1166896"/>
            <a:ext cx="8502652" cy="77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2. Выделить заголовок.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5462" t="28919" r="23109" b="9375"/>
          <a:stretch/>
        </p:blipFill>
        <p:spPr>
          <a:xfrm>
            <a:off x="1393371" y="1886857"/>
            <a:ext cx="6662058" cy="4513944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788229" y="3193142"/>
            <a:ext cx="1770742" cy="43542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88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Общий вид карточки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2969" t="32292" r="29832" b="10565"/>
          <a:stretch/>
        </p:blipFill>
        <p:spPr>
          <a:xfrm>
            <a:off x="1436915" y="827315"/>
            <a:ext cx="6691086" cy="580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7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07519" y="275772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Шрифт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5576" y="933604"/>
            <a:ext cx="8502652" cy="291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917575" indent="-914400" algn="just" eaLnBrk="1" hangingPunct="1">
              <a:lnSpc>
                <a:spcPct val="93000"/>
              </a:lnSpc>
              <a:buClrTx/>
              <a:buFontTx/>
              <a:buAutoNum type="arabicPeriod"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Буквы без насечек.</a:t>
            </a:r>
            <a:endParaRPr lang="en-US" sz="44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917575" indent="-914400" algn="just" eaLnBrk="1" hangingPunct="1">
              <a:lnSpc>
                <a:spcPct val="93000"/>
              </a:lnSpc>
              <a:buClrTx/>
              <a:buFontTx/>
              <a:buAutoNum type="arabicPeriod"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Достаточное для лёгкого восприятия расстояние между буквами.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412343" y="3597957"/>
            <a:ext cx="3947886" cy="2837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en-US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 Black" panose="020B0A04020102020204" pitchFamily="34" charset="0"/>
              </a:rPr>
              <a:t>Areal Black</a:t>
            </a:r>
          </a:p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en-US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</a:p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en-US" sz="4800" b="1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Franklin Gothic Demi" panose="020B0703020102020204" pitchFamily="34" charset="0"/>
                <a:cs typeface="Calibri" panose="020F0502020204030204" pitchFamily="34" charset="0"/>
              </a:rPr>
              <a:t>Franclin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1"/>
              </a:solidFill>
              <a:latin typeface="Franklin Gothic Demi" panose="020B0703020102020204" pitchFamily="34" charset="0"/>
              <a:cs typeface="Calibri" panose="020F0502020204030204" pitchFamily="34" charset="0"/>
            </a:endParaRPr>
          </a:p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en-US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Tahoma</a:t>
            </a:r>
            <a:endParaRPr lang="en-US" sz="48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" t="3918" r="64678" b="18105"/>
          <a:stretch/>
        </p:blipFill>
        <p:spPr>
          <a:xfrm>
            <a:off x="481690" y="3477784"/>
            <a:ext cx="2479224" cy="3093128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350370" y="3543300"/>
            <a:ext cx="998767" cy="41440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36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07519" y="275772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Шрифт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5576" y="933604"/>
            <a:ext cx="8502652" cy="1374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3. Кегль 14-20 </a:t>
            </a:r>
            <a:r>
              <a:rPr lang="ru-RU" sz="40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(в зависимости от </a:t>
            </a:r>
            <a:r>
              <a:rPr lang="en-US" sz="40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Vis</a:t>
            </a:r>
            <a:r>
              <a:rPr lang="ru-RU" sz="40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и характера заболевания)</a:t>
            </a:r>
            <a:endParaRPr lang="en-US" sz="40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65576" y="2411935"/>
            <a:ext cx="8386538" cy="1269442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Очень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раз-даточный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гото-вится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23633" y="4073819"/>
            <a:ext cx="8386538" cy="2181837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раздаточный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ольцо 6"/>
          <p:cNvSpPr/>
          <p:nvPr/>
        </p:nvSpPr>
        <p:spPr>
          <a:xfrm>
            <a:off x="5297714" y="3333244"/>
            <a:ext cx="3338286" cy="325880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83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07519" y="275772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Цвет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5576" y="933603"/>
            <a:ext cx="8502652" cy="263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0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ru-RU" sz="40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. Выделение цветом с учетом особенностей </a:t>
            </a:r>
            <a:r>
              <a:rPr lang="ru-RU" sz="4000" b="1" dirty="0" err="1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цветовосприятия</a:t>
            </a:r>
            <a:r>
              <a:rPr lang="ru-RU" sz="40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, учащихся, обводка контуров букв красного цвета.</a:t>
            </a:r>
            <a:endParaRPr lang="en-US" sz="32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23633" y="3565002"/>
            <a:ext cx="8386538" cy="1388963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раздаточный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3633" y="5152663"/>
            <a:ext cx="8386538" cy="1388963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раздаточный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2800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083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07519" y="275772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Цвет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5576" y="933604"/>
            <a:ext cx="8502652" cy="83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. Контрастный фон.</a:t>
            </a:r>
            <a:endParaRPr lang="en-US" sz="40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65576" y="1875091"/>
            <a:ext cx="8386538" cy="218183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раздаточный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самим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65576" y="4261405"/>
            <a:ext cx="8386538" cy="21818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раздаточный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681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Выравнивание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5576" y="933605"/>
            <a:ext cx="8502652" cy="77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По ширине.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65576" y="3534228"/>
            <a:ext cx="8502652" cy="2837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часто на уроках можно видеть раздаточный дидактический материал, который готовится самим тифлопедагогом в виде рисунков, чертежей, схем, диаграмм и т.д. И очень жалко труд учителя, когда такой ценный материал подготовлен без учета зрительных возможностей учащихся и, по сути дела, не помогает им, не способствует эффективной организации коррекционной работы.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28" r="54258" b="82693"/>
          <a:stretch/>
        </p:blipFill>
        <p:spPr>
          <a:xfrm>
            <a:off x="365576" y="1712686"/>
            <a:ext cx="8313967" cy="1777490"/>
          </a:xfrm>
          <a:prstGeom prst="rect">
            <a:avLst/>
          </a:prstGeom>
        </p:spPr>
      </p:pic>
      <p:cxnSp>
        <p:nvCxnSpPr>
          <p:cNvPr id="7" name="Скругленная соединительная линия 6"/>
          <p:cNvCxnSpPr/>
          <p:nvPr/>
        </p:nvCxnSpPr>
        <p:spPr>
          <a:xfrm>
            <a:off x="4020457" y="1305887"/>
            <a:ext cx="3644899" cy="1441496"/>
          </a:xfrm>
          <a:prstGeom prst="curvedConnector3">
            <a:avLst>
              <a:gd name="adj1" fmla="val 98980"/>
            </a:avLst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7331528" y="2822519"/>
            <a:ext cx="667657" cy="66765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1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Отступы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5576" y="808730"/>
            <a:ext cx="8502652" cy="77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1. Красная строка.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6" y="1587811"/>
            <a:ext cx="6865257" cy="2451877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481690" y="1881195"/>
            <a:ext cx="998767" cy="97139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65576" y="4333072"/>
            <a:ext cx="8386538" cy="228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Очень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раз-даточный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гото-вится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</a:p>
          <a:p>
            <a:pPr marL="0" indent="20638" algn="just"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Бывает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жалко труд учителя, когда такой ценный материал подготовлен без учета зрительных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воз-</a:t>
            </a:r>
            <a:r>
              <a:rPr lang="ru-RU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можностей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и, по сути дела, не помогает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47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Интервалы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65576" y="808730"/>
            <a:ext cx="8502652" cy="144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1. «Абзац» - «Интервал» «перед», «после» = 0-6.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0953" r="29944" b="8581"/>
          <a:stretch/>
        </p:blipFill>
        <p:spPr>
          <a:xfrm>
            <a:off x="365576" y="2248770"/>
            <a:ext cx="3146881" cy="4154513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941608" y="2724476"/>
            <a:ext cx="669478" cy="65113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65576" y="4724811"/>
            <a:ext cx="1390653" cy="65113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66456" y="2248770"/>
            <a:ext cx="5101771" cy="196977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49580"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Очень часто на уроках можно видеть раздаточный дидактический материал, который готовится самим тифлопедагогом. 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49580"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Бывает жалко труд учителя, когда такой ценный материал подготовлен без учета зрительных возможностей учащихся и, по сути дела, не помогает им.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66456" y="4433513"/>
            <a:ext cx="5101771" cy="212365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49580" algn="just">
              <a:spcBef>
                <a:spcPts val="1200"/>
              </a:spcBef>
              <a:spcAft>
                <a:spcPts val="120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Очень часто на уроках можно видеть раздаточный дидактический материал, который готовится самим тифлопедагогом. 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49580" algn="just">
              <a:spcBef>
                <a:spcPts val="1200"/>
              </a:spcBef>
              <a:spcAft>
                <a:spcPts val="1200"/>
              </a:spcAft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Бывает жалко труд учителя, когда такой ценный материал подготовлен без учета зрительных возможностей учащихся и, по сути дела, не помогает им.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22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65576" y="159658"/>
            <a:ext cx="8618766" cy="55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algn="ctr" eaLnBrk="1" hangingPunct="1">
              <a:lnSpc>
                <a:spcPct val="93000"/>
              </a:lnSpc>
              <a:buClrTx/>
              <a:buFontTx/>
              <a:buNone/>
            </a:pPr>
            <a:r>
              <a:rPr lang="ru-RU" sz="44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Интервалы</a:t>
            </a:r>
            <a:endParaRPr lang="en-US" sz="4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17714" y="808730"/>
            <a:ext cx="8766628" cy="81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3175" indent="0" algn="just" eaLnBrk="1" hangingPunct="1">
              <a:lnSpc>
                <a:spcPct val="93000"/>
              </a:lnSpc>
              <a:buClrTx/>
            </a:pPr>
            <a:r>
              <a:rPr lang="ru-RU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2. Междустрочный = 1,15-1,5</a:t>
            </a:r>
            <a:endParaRPr lang="en-US" sz="4800" b="1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209143" y="2097251"/>
            <a:ext cx="4601028" cy="123943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lnSpc>
                <a:spcPct val="114000"/>
              </a:lnSpc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Очень </a:t>
            </a:r>
            <a:r>
              <a:rPr lang="ru-R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раздаточный </a:t>
            </a:r>
            <a:r>
              <a:rPr lang="ru-R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0953" r="29944" b="8581"/>
          <a:stretch/>
        </p:blipFill>
        <p:spPr>
          <a:xfrm>
            <a:off x="365576" y="1721004"/>
            <a:ext cx="3621720" cy="4781396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043208" y="2612572"/>
            <a:ext cx="611420" cy="2032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904091" y="4632473"/>
            <a:ext cx="1390653" cy="65113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209143" y="4248961"/>
            <a:ext cx="4601028" cy="1745437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/>
          <a:lstStyle>
            <a:lvl1pPr marL="342900" indent="-339725"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1pPr>
            <a:lvl2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2pPr>
            <a:lvl3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3pPr>
            <a:lvl4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4pPr>
            <a:lvl5pPr eaLnBrk="0" hangingPunct="0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smincho" charset="0"/>
                <a:cs typeface="msmincho" charset="0"/>
              </a:defRPr>
            </a:lvl9pPr>
          </a:lstStyle>
          <a:p>
            <a:pPr marL="0" indent="20638" algn="just">
              <a:lnSpc>
                <a:spcPct val="150000"/>
              </a:lnSpc>
              <a:tabLst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Очень </a:t>
            </a:r>
            <a:r>
              <a:rPr lang="ru-R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на уроках можно видеть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раздаточный </a:t>
            </a:r>
            <a:r>
              <a:rPr lang="ru-R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дидактический материал, который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  <a:r>
              <a:rPr lang="ru-RU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самим </a:t>
            </a: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тифлопедагогом. 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38686" y="2270954"/>
            <a:ext cx="351244" cy="34161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2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Основа</Template>
  <TotalTime>112</TotalTime>
  <Words>321</Words>
  <Application>Microsoft Office PowerPoint</Application>
  <PresentationFormat>Экран (4:3)</PresentationFormat>
  <Paragraphs>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Arial Black</vt:lpstr>
      <vt:lpstr>Calibri</vt:lpstr>
      <vt:lpstr>Corbel</vt:lpstr>
      <vt:lpstr>Franklin Gothic Demi</vt:lpstr>
      <vt:lpstr>msmincho</vt:lpstr>
      <vt:lpstr>Tahoma</vt:lpstr>
      <vt:lpstr>Times New Roman</vt:lpstr>
      <vt:lpstr>Базис</vt:lpstr>
      <vt:lpstr>ТИФЛОПЕДАГОГИЧЕСКИЕ ТРЕБОВАНИЯ К ДИДАКТИЧЕСКОМУ МАТЕРИАЛУ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ТИФЛОПЕДАГОГИЧЕСКИЕ ТРЕБОВАНИЯ К ДИДАКТИЧЕСКОМУ МАТЕРИАЛУ</dc:title>
  <dc:creator>Natalia</dc:creator>
  <cp:lastModifiedBy>Кузина Наталья Юрьевна</cp:lastModifiedBy>
  <cp:revision>24</cp:revision>
  <dcterms:created xsi:type="dcterms:W3CDTF">2017-10-29T11:58:54Z</dcterms:created>
  <dcterms:modified xsi:type="dcterms:W3CDTF">2017-10-31T11:12:09Z</dcterms:modified>
</cp:coreProperties>
</file>